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642816.xml" ContentType="application/vnd.ms-powerpoint.comments+xml"/>
  <Override PartName="/ppt/comments/modernComment_111_B5615833.xml" ContentType="application/vnd.ms-powerpoint.comments+xml"/>
  <Override PartName="/ppt/comments/modernComment_114_11646E03.xml" ContentType="application/vnd.ms-powerpoint.comments+xml"/>
  <Override PartName="/ppt/comments/modernComment_10C_25520DF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73" r:id="rId4"/>
    <p:sldId id="272" r:id="rId5"/>
    <p:sldId id="276" r:id="rId6"/>
    <p:sldId id="271" r:id="rId7"/>
    <p:sldId id="269" r:id="rId8"/>
    <p:sldId id="268" r:id="rId9"/>
    <p:sldId id="267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4ADCB2-C33C-7106-85F5-09A8DE6EE770}" name="Mitchell, Jaxson G." initials="MJG" userId="S::mitchj62@my.erau.edu::ede4bd97-7796-490f-9dd4-44189c477c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0_26428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EAF9A3-DB92-5149-99E4-615E4CD85D22}" authorId="{A44ADCB2-C33C-7106-85F5-09A8DE6EE770}" created="2023-04-07T07:32:05.066">
    <pc:sldMkLst xmlns:pc="http://schemas.microsoft.com/office/powerpoint/2013/main/command">
      <pc:docMk/>
      <pc:sldMk cId="40118294" sldId="256"/>
    </pc:sldMkLst>
    <p188:txBody>
      <a:bodyPr/>
      <a:lstStyle/>
      <a:p>
        <a:r>
          <a:rPr lang="en-US"/>
          <a:t>Chirps appear in nature
sonar
doppler radar
seismic
gravitational waves
Fourier transform of chirps will give chirps
Frequency content of a signal is not well localized.
</a:t>
        </a:r>
      </a:p>
    </p188:txBody>
  </p188:cm>
</p188:cmLst>
</file>

<file path=ppt/comments/modernComment_10C_25520D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A01E02-FAC4-A849-AC1A-E3355ED67FAE}" authorId="{A44ADCB2-C33C-7106-85F5-09A8DE6EE770}" created="2023-04-07T07:49:29.5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26134524" sldId="268"/>
      <ac:spMk id="2" creationId="{3A85949D-7000-264C-B001-92A3750455DE}"/>
    </ac:deMkLst>
    <p188:replyLst>
      <p188:reply id="{BF038C57-D963-6643-8AB7-ED50A1CA559B}" authorId="{A44ADCB2-C33C-7106-85F5-09A8DE6EE770}" created="2023-04-07T07:50:08.509">
        <p188:txBody>
          <a:bodyPr/>
          <a:lstStyle/>
          <a:p>
            <a:r>
              <a:rPr lang="en-US"/>
              <a:t>You still have to study how the window size when looking at the gravitational wave affects the outputted data.</a:t>
            </a:r>
          </a:p>
        </p188:txBody>
      </p188:reply>
    </p188:replyLst>
    <p188:txBody>
      <a:bodyPr/>
      <a:lstStyle/>
      <a:p>
        <a:r>
          <a:rPr lang="en-US"/>
          <a:t>To apply this tool for results:
Generate a large number of gravitational waves with different parameters (masses, spins, etc.)
Use the voxel representation to extract chirps from the data.
Create a best fit model or relationship using a neural network or other methods.
This would allow for a way to relate the parameters of black hole mergers with the peaks in the voxel representation.
</a:t>
        </a:r>
      </a:p>
    </p188:txBody>
  </p188:cm>
</p188:cmLst>
</file>

<file path=ppt/comments/modernComment_111_B56158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FC0202-52BB-2E43-9E12-230140976F4C}" authorId="{A44ADCB2-C33C-7106-85F5-09A8DE6EE770}" created="2023-04-07T07:33:02.4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3055667" sldId="273"/>
      <ac:spMk id="2" creationId="{BFB10B28-67E8-4945-AE92-8E0AE205B3D9}"/>
    </ac:deMkLst>
    <p188:txBody>
      <a:bodyPr/>
      <a:lstStyle/>
      <a:p>
        <a:r>
          <a:rPr lang="en-US"/>
          <a:t>Each step function can be transformed and then summed to get chirp frequency data of order n.
For a high sampling frequency, it is a pretty good approximation
segway: Noise in a chirp signal can be filtered using this software</a:t>
        </a:r>
        <a:br>
          <a:rPr lang="en-US"/>
        </a:br>
        <a:r>
          <a:rPr lang="en-US"/>
          <a:t>
</a:t>
        </a:r>
      </a:p>
    </p188:txBody>
  </p188:cm>
</p188:cmLst>
</file>

<file path=ppt/comments/modernComment_114_11646E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435B2C-EE3D-5E49-BA26-C3F6E35D061D}" authorId="{A44ADCB2-C33C-7106-85F5-09A8DE6EE770}" created="2023-04-07T07:42:21.838">
    <pc:sldMkLst xmlns:pc="http://schemas.microsoft.com/office/powerpoint/2013/main/command">
      <pc:docMk/>
      <pc:sldMk cId="291794435" sldId="276"/>
    </pc:sldMkLst>
    <p188:txBody>
      <a:bodyPr/>
      <a:lstStyle/>
      <a:p>
        <a:r>
          <a:rPr lang="en-US"/>
          <a:t>Multiple chirps at the same time can be extracted</a:t>
        </a:r>
        <a:br>
          <a:rPr lang="en-US"/>
        </a:br>
        <a:r>
          <a:rPr lang="en-US"/>
          <a:t>
Multiple chirps at different times can not be extracted.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0_26428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microsoft.com/office/2018/10/relationships/comments" Target="../comments/modernComment_111_B56158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microsoft.com/office/2018/10/relationships/comments" Target="../comments/modernComment_114_11646E0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C_25520DF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6077A66-26E5-4BDD-99AC-19998AC5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C7C8FC4-294D-4B63-9B55-1E1BF34C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6BA2A44-9824-4572-8098-0929558C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" y="-3000"/>
            <a:ext cx="24387171" cy="13716000"/>
          </a:xfrm>
          <a:prstGeom prst="rect">
            <a:avLst/>
          </a:prstGeom>
          <a:gradFill>
            <a:gsLst>
              <a:gs pos="1000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881C908-FA5D-4DC1-BC31-59002F2C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7196" y="24874"/>
            <a:ext cx="23429979" cy="13688126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70EF6E7-F4E0-4ECC-BF0C-E00309A15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8996"/>
            <a:ext cx="24387168" cy="12832008"/>
          </a:xfrm>
          <a:prstGeom prst="rect">
            <a:avLst/>
          </a:prstGeom>
          <a:gradFill>
            <a:gsLst>
              <a:gs pos="12000">
                <a:srgbClr val="000000">
                  <a:alpha val="63000"/>
                </a:srgb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4CABDEF-7A93-403A-BEB2-DDC0F89A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8" y="5448144"/>
            <a:ext cx="24387190" cy="8229604"/>
          </a:xfrm>
          <a:prstGeom prst="rect">
            <a:avLst/>
          </a:prstGeom>
          <a:gradFill>
            <a:gsLst>
              <a:gs pos="30000">
                <a:schemeClr val="accent1">
                  <a:alpha val="13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D1D1AF0-0A5D-4548-869C-5A5CBCE0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0" y="892988"/>
            <a:ext cx="8053094" cy="12829010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  <a:alpha val="29000"/>
                </a:schemeClr>
              </a:gs>
              <a:gs pos="52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263774" y="1097280"/>
            <a:ext cx="19859626" cy="2370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Time-Frequency Representation of Gravitational Waves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Jaxson Mitchell</a:t>
            </a:r>
          </a:p>
        </p:txBody>
      </p:sp>
      <p:pic>
        <p:nvPicPr>
          <p:cNvPr id="1026" name="Picture 2" descr="Arizona/NASA Space Grant Consortium">
            <a:extLst>
              <a:ext uri="{FF2B5EF4-FFF2-40B4-BE49-F238E27FC236}">
                <a16:creationId xmlns:a16="http://schemas.microsoft.com/office/drawing/2014/main" id="{5B9871F8-6132-C944-BF5C-1AE9B3E0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529" y="4539046"/>
            <a:ext cx="4433953" cy="59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21" y="5039741"/>
            <a:ext cx="4433953" cy="492661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CB8759B-D641-2740-8583-D447B259E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112" y="5131950"/>
            <a:ext cx="4433953" cy="4742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337" y="6788072"/>
            <a:ext cx="4433953" cy="1429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603AE-C76E-6B41-9E6A-8A8C69D77A5B}"/>
              </a:ext>
            </a:extLst>
          </p:cNvPr>
          <p:cNvSpPr txBox="1"/>
          <p:nvPr/>
        </p:nvSpPr>
        <p:spPr>
          <a:xfrm>
            <a:off x="17570337" y="9296400"/>
            <a:ext cx="6143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Acknowledgements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Mentor: Dr. Cameron L. Williams (Department of Mathematics)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chirps?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7EEC2-0492-1D40-A01F-743E48255487}"/>
              </a:ext>
            </a:extLst>
          </p:cNvPr>
          <p:cNvSpPr txBox="1"/>
          <p:nvPr/>
        </p:nvSpPr>
        <p:spPr>
          <a:xfrm>
            <a:off x="1775862" y="2872048"/>
            <a:ext cx="1225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Chirp- A signal whose frequency changes with time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374C5C1-73C9-944A-9135-2F5C65D25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389" y="7646542"/>
            <a:ext cx="4698754" cy="352406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6937107D-0C37-884B-AF18-EEDE70CBA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5622" y="7548316"/>
            <a:ext cx="4960690" cy="3720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0B91A-8F1A-214D-98F2-5F288ADC3C7E}"/>
              </a:ext>
            </a:extLst>
          </p:cNvPr>
          <p:cNvSpPr txBox="1"/>
          <p:nvPr/>
        </p:nvSpPr>
        <p:spPr>
          <a:xfrm>
            <a:off x="14028823" y="11158435"/>
            <a:ext cx="447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example of a chirp signal with chirp order n =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7B797-DAE2-3845-8A07-47E1FF0E1096}"/>
              </a:ext>
            </a:extLst>
          </p:cNvPr>
          <p:cNvSpPr txBox="1"/>
          <p:nvPr/>
        </p:nvSpPr>
        <p:spPr>
          <a:xfrm>
            <a:off x="20314331" y="11549986"/>
            <a:ext cx="3440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Fourier transform of the chirp signal. </a:t>
            </a:r>
          </a:p>
        </p:txBody>
      </p:sp>
      <p:pic>
        <p:nvPicPr>
          <p:cNvPr id="1028" name="Picture 4" descr="Plots of the signal of the first gravitational wave direct detection.... |  Download Scientific Diagram">
            <a:extLst>
              <a:ext uri="{FF2B5EF4-FFF2-40B4-BE49-F238E27FC236}">
                <a16:creationId xmlns:a16="http://schemas.microsoft.com/office/drawing/2014/main" id="{28E54795-DC46-6B42-BF22-1C41C034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789" y="1492964"/>
            <a:ext cx="5576707" cy="40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C48BBC-868B-CD4D-B862-54E07F6097CB}"/>
              </a:ext>
            </a:extLst>
          </p:cNvPr>
          <p:cNvSpPr txBox="1"/>
          <p:nvPr/>
        </p:nvSpPr>
        <p:spPr>
          <a:xfrm>
            <a:off x="14598301" y="5841912"/>
            <a:ext cx="8013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Gravitational waves (a chirp signal)</a:t>
            </a:r>
          </a:p>
          <a:p>
            <a:pPr algn="ctr"/>
            <a:r>
              <a:rPr lang="en-US" sz="1200" dirty="0"/>
              <a:t>The discovery of gravitational waves: a gentle fight against noise - Scientific Figure on ResearchGate. Available from: https://</a:t>
            </a:r>
            <a:r>
              <a:rPr lang="en-US" sz="1200" dirty="0" err="1"/>
              <a:t>www.researchgate.net</a:t>
            </a:r>
            <a:r>
              <a:rPr lang="en-US" sz="1200" dirty="0"/>
              <a:t>/figure/Plots-of-the-signal-of-the-first-gravitational-wave-direct-detection-On-the-top-left_fig1_319196709 [accessed 6 Apr, 2023]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60FFC-2A36-5945-9BBA-828D89619790}"/>
              </a:ext>
            </a:extLst>
          </p:cNvPr>
          <p:cNvSpPr txBox="1"/>
          <p:nvPr/>
        </p:nvSpPr>
        <p:spPr>
          <a:xfrm>
            <a:off x="1775862" y="4661316"/>
            <a:ext cx="11301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Fourier transform of a chirp.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CF20A-9257-344B-A9C6-226DF407096C}"/>
              </a:ext>
            </a:extLst>
          </p:cNvPr>
          <p:cNvSpPr txBox="1"/>
          <p:nvPr/>
        </p:nvSpPr>
        <p:spPr>
          <a:xfrm>
            <a:off x="1775862" y="6543238"/>
            <a:ext cx="11170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Goals of this research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/>
              <a:t>Implement a discrete method for analyzing chirps 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/>
              <a:t>Extract chirps from gravitational waves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4" grpId="0"/>
      <p:bldP spid="1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discrete </a:t>
            </a:r>
            <a:r>
              <a:rPr lang="en-US" sz="4400" dirty="0"/>
              <a:t>Φ</a:t>
            </a:r>
            <a:r>
              <a:rPr lang="en-US" sz="4400" baseline="-25000" dirty="0"/>
              <a:t>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transform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B10B28-67E8-4945-AE92-8E0AE205B3D9}"/>
                  </a:ext>
                </a:extLst>
              </p:cNvPr>
              <p:cNvSpPr txBox="1"/>
              <p:nvPr/>
            </p:nvSpPr>
            <p:spPr>
              <a:xfrm>
                <a:off x="1369873" y="3200400"/>
                <a:ext cx="1436860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/>
                  <a:t>To compute the chirps, the signal becomes decomposed into wavelet step functions.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/>
                  <a:t>If a chirp is centered about t = 0, the discrete Φ</a:t>
                </a:r>
                <a:r>
                  <a:rPr lang="en-US" baseline="-25000" dirty="0"/>
                  <a:t>n</a:t>
                </a:r>
                <a:r>
                  <a:rPr lang="en-US" dirty="0"/>
                  <a:t> transform can extract oscillatory behavior of signals of the form cos(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B10B28-67E8-4945-AE92-8E0AE205B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73" y="3200400"/>
                <a:ext cx="14368602" cy="2862322"/>
              </a:xfrm>
              <a:prstGeom prst="rect">
                <a:avLst/>
              </a:prstGeom>
              <a:blipFill>
                <a:blip r:embed="rId4"/>
                <a:stretch>
                  <a:fillRect l="-1148" t="-3540" b="-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004A843-1459-E24C-B14D-16F4014F96FB}"/>
              </a:ext>
            </a:extLst>
          </p:cNvPr>
          <p:cNvSpPr txBox="1"/>
          <p:nvPr/>
        </p:nvSpPr>
        <p:spPr>
          <a:xfrm>
            <a:off x="17625929" y="6061959"/>
            <a:ext cx="3725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Step function of a signal with 30 steps per second</a:t>
            </a:r>
          </a:p>
        </p:txBody>
      </p:sp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B1FE8992-FB1E-1246-8841-526BFCC11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641" y="7041416"/>
            <a:ext cx="5842000" cy="438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B3D079-512D-1E41-BAB0-6FEC0252ADFB}"/>
              </a:ext>
            </a:extLst>
          </p:cNvPr>
          <p:cNvSpPr txBox="1"/>
          <p:nvPr/>
        </p:nvSpPr>
        <p:spPr>
          <a:xfrm>
            <a:off x="18023305" y="11495769"/>
            <a:ext cx="300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Components of the transform</a:t>
            </a:r>
          </a:p>
        </p:txBody>
      </p:sp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13BA56CA-B57F-4D49-B299-EA29ED6EE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9641" y="1542144"/>
            <a:ext cx="5842000" cy="4381500"/>
          </a:xfrm>
          <a:prstGeom prst="rect">
            <a:avLst/>
          </a:prstGeom>
        </p:spPr>
      </p:pic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id="{F4FE6BFB-0FDF-6643-8DA8-815C1DF6A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47" y="7180494"/>
            <a:ext cx="4698754" cy="35240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B747368-C468-AF4A-AF5D-F6B93FB93C51}"/>
              </a:ext>
            </a:extLst>
          </p:cNvPr>
          <p:cNvSpPr txBox="1"/>
          <p:nvPr/>
        </p:nvSpPr>
        <p:spPr>
          <a:xfrm>
            <a:off x="2345534" y="10762891"/>
            <a:ext cx="316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chirp signal as before</a:t>
            </a:r>
          </a:p>
        </p:txBody>
      </p:sp>
      <p:pic>
        <p:nvPicPr>
          <p:cNvPr id="27" name="Picture 26" descr="Shape, rectangle&#10;&#10;Description automatically generated">
            <a:extLst>
              <a:ext uri="{FF2B5EF4-FFF2-40B4-BE49-F238E27FC236}">
                <a16:creationId xmlns:a16="http://schemas.microsoft.com/office/drawing/2014/main" id="{CCEA9332-6BF5-8943-9FF6-06B2485D0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044" y="7180494"/>
            <a:ext cx="4698755" cy="352406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93B114-7CC0-9244-A7B1-344AC4723843}"/>
              </a:ext>
            </a:extLst>
          </p:cNvPr>
          <p:cNvSpPr txBox="1"/>
          <p:nvPr/>
        </p:nvSpPr>
        <p:spPr>
          <a:xfrm>
            <a:off x="10337362" y="10704560"/>
            <a:ext cx="4330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3-frequency data of the chirp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1CC5251F-4176-0E47-92FF-FE6AB31AFF1E}"/>
              </a:ext>
            </a:extLst>
          </p:cNvPr>
          <p:cNvSpPr/>
          <p:nvPr/>
        </p:nvSpPr>
        <p:spPr>
          <a:xfrm>
            <a:off x="6890657" y="8277816"/>
            <a:ext cx="2677886" cy="104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F1AE0F-3B06-ED4B-AE19-4E293A3C0B93}"/>
              </a:ext>
            </a:extLst>
          </p:cNvPr>
          <p:cNvSpPr txBox="1"/>
          <p:nvPr/>
        </p:nvSpPr>
        <p:spPr>
          <a:xfrm>
            <a:off x="6750672" y="9232166"/>
            <a:ext cx="295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software’s </a:t>
            </a:r>
            <a:r>
              <a:rPr lang="en-US" dirty="0" err="1"/>
              <a:t>dpt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04305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5" grpId="0"/>
      <p:bldP spid="28" grpId="0"/>
      <p:bldP spid="29" grpId="0" animBg="1"/>
      <p:bldP spid="30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 noise filtration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75FF6-8B39-2A46-9B28-D5EFBD89FEAE}"/>
              </a:ext>
            </a:extLst>
          </p:cNvPr>
          <p:cNvSpPr txBox="1"/>
          <p:nvPr/>
        </p:nvSpPr>
        <p:spPr>
          <a:xfrm>
            <a:off x="1620278" y="2564418"/>
            <a:ext cx="988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F73F364-CA33-E840-9449-C9B45D8A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36" y="8153362"/>
            <a:ext cx="5449824" cy="4087368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64765C88-E3D4-914C-AF00-CB3B9AB74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5" y="1746483"/>
            <a:ext cx="5154487" cy="3865865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A7B847F0-B293-1242-953F-712EC603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291" y="2973375"/>
            <a:ext cx="11437118" cy="7819800"/>
          </a:xfrm>
          <a:prstGeom prst="rect">
            <a:avLst/>
          </a:prstGeom>
        </p:spPr>
      </p:pic>
      <p:pic>
        <p:nvPicPr>
          <p:cNvPr id="17" name="Picture 1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D890B5B-B190-3849-804D-01515F71D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66" y="1965589"/>
            <a:ext cx="6104993" cy="3591163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B2DCEDAA-B3C2-8443-9D4D-CC2C767C1574}"/>
              </a:ext>
            </a:extLst>
          </p:cNvPr>
          <p:cNvSpPr/>
          <p:nvPr/>
        </p:nvSpPr>
        <p:spPr>
          <a:xfrm>
            <a:off x="6213020" y="3320036"/>
            <a:ext cx="695853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FB8679F-4B42-B844-A66F-5E5B5513BDAE}"/>
              </a:ext>
            </a:extLst>
          </p:cNvPr>
          <p:cNvSpPr/>
          <p:nvPr/>
        </p:nvSpPr>
        <p:spPr>
          <a:xfrm rot="5400000">
            <a:off x="9235321" y="7046681"/>
            <a:ext cx="695853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76D6FE6-54A5-6C4F-BB6B-17CDA10678ED}"/>
              </a:ext>
            </a:extLst>
          </p:cNvPr>
          <p:cNvSpPr/>
          <p:nvPr/>
        </p:nvSpPr>
        <p:spPr>
          <a:xfrm>
            <a:off x="12209792" y="9661216"/>
            <a:ext cx="695853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618C3-3476-3841-B461-AA3E8EC45D11}"/>
              </a:ext>
            </a:extLst>
          </p:cNvPr>
          <p:cNvSpPr txBox="1"/>
          <p:nvPr/>
        </p:nvSpPr>
        <p:spPr>
          <a:xfrm>
            <a:off x="1146530" y="5567048"/>
            <a:ext cx="4666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Pure signal and noisy signal with a standard deviation of σ = 0.3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BF81F2-3CB7-EE46-8205-52B453110634}"/>
              </a:ext>
            </a:extLst>
          </p:cNvPr>
          <p:cNvSpPr txBox="1"/>
          <p:nvPr/>
        </p:nvSpPr>
        <p:spPr>
          <a:xfrm>
            <a:off x="7431576" y="5719602"/>
            <a:ext cx="383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3-frequency data of the signal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D03C1-779B-234C-8901-961ADAB196D3}"/>
              </a:ext>
            </a:extLst>
          </p:cNvPr>
          <p:cNvSpPr txBox="1"/>
          <p:nvPr/>
        </p:nvSpPr>
        <p:spPr>
          <a:xfrm>
            <a:off x="7028304" y="12240730"/>
            <a:ext cx="464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3-frequency filtered data of the 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50386-EAB7-DB4F-943B-5BA0AFC5A493}"/>
              </a:ext>
            </a:extLst>
          </p:cNvPr>
          <p:cNvSpPr txBox="1"/>
          <p:nvPr/>
        </p:nvSpPr>
        <p:spPr>
          <a:xfrm>
            <a:off x="14826313" y="11023580"/>
            <a:ext cx="659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Pure signal &amp; filtered noisy signal.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9023C-FF73-A645-90CC-7EF248338228}"/>
              </a:ext>
            </a:extLst>
          </p:cNvPr>
          <p:cNvSpPr txBox="1"/>
          <p:nvPr/>
        </p:nvSpPr>
        <p:spPr>
          <a:xfrm>
            <a:off x="427266" y="8153362"/>
            <a:ext cx="6601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Chirp signals can filter out white noise using this software.</a:t>
            </a:r>
          </a:p>
        </p:txBody>
      </p:sp>
    </p:spTree>
    <p:extLst>
      <p:ext uri="{BB962C8B-B14F-4D97-AF65-F5344CB8AC3E}">
        <p14:creationId xmlns:p14="http://schemas.microsoft.com/office/powerpoint/2010/main" val="156475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 of the </a:t>
            </a:r>
            <a:r>
              <a:rPr lang="en-US" sz="4400" dirty="0"/>
              <a:t>Φ</a:t>
            </a:r>
            <a:r>
              <a:rPr lang="en-US" sz="4400" baseline="-25000" dirty="0"/>
              <a:t>n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9902E303-1D50-D243-ACF3-50DDB46DC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93" y="8384317"/>
            <a:ext cx="5842000" cy="4381500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CB53E521-6FF8-ED47-B170-CEC0B3D2E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674" y="8334374"/>
            <a:ext cx="5842000" cy="4381500"/>
          </a:xfrm>
          <a:prstGeom prst="rect">
            <a:avLst/>
          </a:prstGeom>
        </p:spPr>
      </p:pic>
      <p:pic>
        <p:nvPicPr>
          <p:cNvPr id="14" name="Picture 1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388C8C65-B266-9C46-872E-5C39108F6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873" y="2072801"/>
            <a:ext cx="6041580" cy="4531185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26C17793-AE1F-5D4F-B646-CBCBC9C95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0674" y="2052213"/>
            <a:ext cx="5842000" cy="43815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952DA330-64BE-7443-BD9F-27797E63EEE1}"/>
              </a:ext>
            </a:extLst>
          </p:cNvPr>
          <p:cNvSpPr/>
          <p:nvPr/>
        </p:nvSpPr>
        <p:spPr>
          <a:xfrm>
            <a:off x="7311663" y="3705726"/>
            <a:ext cx="2169221" cy="1074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58E16E6-BF8D-5C4B-955C-C8E4045AE937}"/>
              </a:ext>
            </a:extLst>
          </p:cNvPr>
          <p:cNvSpPr/>
          <p:nvPr/>
        </p:nvSpPr>
        <p:spPr>
          <a:xfrm>
            <a:off x="7311662" y="10037830"/>
            <a:ext cx="2169221" cy="1074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D231E73-FC4E-1845-B3DC-FA037C6B0CB9}"/>
              </a:ext>
            </a:extLst>
          </p:cNvPr>
          <p:cNvSpPr/>
          <p:nvPr/>
        </p:nvSpPr>
        <p:spPr>
          <a:xfrm rot="5400000">
            <a:off x="1722088" y="7063203"/>
            <a:ext cx="2169221" cy="1074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6CC1C-1704-5842-B728-683BAFE3FC15}"/>
              </a:ext>
            </a:extLst>
          </p:cNvPr>
          <p:cNvSpPr txBox="1"/>
          <p:nvPr/>
        </p:nvSpPr>
        <p:spPr>
          <a:xfrm>
            <a:off x="3348765" y="7023646"/>
            <a:ext cx="501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Translation of a signal by .25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CDCF3-EFF2-2F49-A725-7E41F6A75621}"/>
              </a:ext>
            </a:extLst>
          </p:cNvPr>
          <p:cNvSpPr txBox="1"/>
          <p:nvPr/>
        </p:nvSpPr>
        <p:spPr>
          <a:xfrm>
            <a:off x="7311662" y="3027005"/>
            <a:ext cx="277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Φ</a:t>
            </a:r>
            <a:r>
              <a:rPr lang="en-US" baseline="-25000" dirty="0"/>
              <a:t>4</a:t>
            </a:r>
            <a:r>
              <a:rPr lang="en-US" dirty="0"/>
              <a:t>-transform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4CD76-952D-9348-997D-9517DD974865}"/>
              </a:ext>
            </a:extLst>
          </p:cNvPr>
          <p:cNvSpPr txBox="1"/>
          <p:nvPr/>
        </p:nvSpPr>
        <p:spPr>
          <a:xfrm>
            <a:off x="16027400" y="2540000"/>
            <a:ext cx="689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Chirps can be extracted, only if aligned properly.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ACEFD-A101-1D43-B8F3-72735C36AA04}"/>
              </a:ext>
            </a:extLst>
          </p:cNvPr>
          <p:cNvSpPr txBox="1"/>
          <p:nvPr/>
        </p:nvSpPr>
        <p:spPr>
          <a:xfrm>
            <a:off x="6913242" y="9090542"/>
            <a:ext cx="277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Φ</a:t>
            </a:r>
            <a:r>
              <a:rPr lang="en-US" baseline="-25000" dirty="0"/>
              <a:t>4</a:t>
            </a:r>
            <a:r>
              <a:rPr lang="en-US" dirty="0"/>
              <a:t>-transform</a:t>
            </a:r>
          </a:p>
        </p:txBody>
      </p:sp>
    </p:spTree>
    <p:extLst>
      <p:ext uri="{BB962C8B-B14F-4D97-AF65-F5344CB8AC3E}">
        <p14:creationId xmlns:p14="http://schemas.microsoft.com/office/powerpoint/2010/main" val="291794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8" grpId="0"/>
      <p:bldP spid="17" grpId="0"/>
      <p:bldP spid="1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Short-Time </a:t>
            </a:r>
            <a:r>
              <a:rPr lang="en-US" sz="4400" dirty="0"/>
              <a:t>Φ</a:t>
            </a:r>
            <a:r>
              <a:rPr lang="en-US" sz="4400" baseline="-25000" dirty="0"/>
              <a:t>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Transform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2C5A6-A790-FC41-BC2F-BD8DA5EF0246}"/>
              </a:ext>
            </a:extLst>
          </p:cNvPr>
          <p:cNvSpPr txBox="1"/>
          <p:nvPr/>
        </p:nvSpPr>
        <p:spPr>
          <a:xfrm>
            <a:off x="1920240" y="3048000"/>
            <a:ext cx="177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Instead of one transformation, now taking small time steps and a transformation for each one gives a new time frequency representation of a signal.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7D4FEDC-B506-9E4C-9A53-7EA72A5E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3" y="5583288"/>
            <a:ext cx="5842000" cy="438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8DD97C-35ED-6B4E-B286-B3C24820D355}"/>
              </a:ext>
            </a:extLst>
          </p:cNvPr>
          <p:cNvSpPr txBox="1"/>
          <p:nvPr/>
        </p:nvSpPr>
        <p:spPr>
          <a:xfrm>
            <a:off x="8246108" y="6745216"/>
            <a:ext cx="1849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 chirps of order 3 centered around t = 3.5 &amp; 8 seconds.</a:t>
            </a: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27F010F8-6A8F-944B-940F-6856D863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640" y="5130756"/>
            <a:ext cx="6182360" cy="55372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6D6274-37D5-C942-89DB-AF84A50654B3}"/>
              </a:ext>
            </a:extLst>
          </p:cNvPr>
          <p:cNvSpPr txBox="1"/>
          <p:nvPr/>
        </p:nvSpPr>
        <p:spPr>
          <a:xfrm>
            <a:off x="17272000" y="6250544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Short-time transform of a multi-chirp signal. The local peaks at the intersections correspond to the chirp frequencies and times.</a:t>
            </a:r>
          </a:p>
        </p:txBody>
      </p:sp>
    </p:spTree>
    <p:extLst>
      <p:ext uri="{BB962C8B-B14F-4D97-AF65-F5344CB8AC3E}">
        <p14:creationId xmlns:p14="http://schemas.microsoft.com/office/powerpoint/2010/main" val="1407908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Voxel representations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7D856-6A0D-5746-91F9-A11FF1DD2608}"/>
              </a:ext>
            </a:extLst>
          </p:cNvPr>
          <p:cNvSpPr txBox="1"/>
          <p:nvPr/>
        </p:nvSpPr>
        <p:spPr>
          <a:xfrm>
            <a:off x="1369875" y="2773680"/>
            <a:ext cx="12041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Applying the short time transform over a range of chirp orders gives a three-dimensional representation of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To visualize it, a voxel plot is used which can give an idea of the maximum frequencies.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4275E5A-91F1-3744-A12F-091D8ED50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87" y="2476500"/>
            <a:ext cx="5842000" cy="438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BEDF3-DD96-8F48-AA6F-3AB5CA771ACF}"/>
              </a:ext>
            </a:extLst>
          </p:cNvPr>
          <p:cNvSpPr txBox="1"/>
          <p:nvPr/>
        </p:nvSpPr>
        <p:spPr>
          <a:xfrm>
            <a:off x="19762787" y="3556000"/>
            <a:ext cx="330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signals of varying chirp order creating a signal.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2EF1E-EB54-794A-8102-A8288CC04BC4}"/>
              </a:ext>
            </a:extLst>
          </p:cNvPr>
          <p:cNvSpPr txBox="1"/>
          <p:nvPr/>
        </p:nvSpPr>
        <p:spPr>
          <a:xfrm>
            <a:off x="19789721" y="8825179"/>
            <a:ext cx="3742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Voxel representation of the signal. The maximum can be seen at t = 10, n = 3.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10F2C907-6774-6149-B3AD-B6C8759AB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8" y="7902594"/>
            <a:ext cx="3507660" cy="263074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A7809755-51DC-DC47-83FF-12FE1A476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88" y="10673566"/>
            <a:ext cx="3507660" cy="2630745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8D8E3C45-6BBE-CD46-A888-5C5972006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218" y="7939043"/>
            <a:ext cx="3507661" cy="2630746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86E9F0A5-FCD4-F74F-B3A7-9780E6935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388" y="10555602"/>
            <a:ext cx="3507661" cy="26307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F026A8-BD5E-3A4C-8A0F-88D43CDEABB3}"/>
              </a:ext>
            </a:extLst>
          </p:cNvPr>
          <p:cNvSpPr txBox="1"/>
          <p:nvPr/>
        </p:nvSpPr>
        <p:spPr>
          <a:xfrm>
            <a:off x="7849016" y="9402678"/>
            <a:ext cx="403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1, 2, 3, 4 short time transforms which make up the voxel representation</a:t>
            </a:r>
          </a:p>
        </p:txBody>
      </p:sp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BAA6D8BA-11C3-8049-839C-E39CFE681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8108" y="6651768"/>
            <a:ext cx="8251613" cy="61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GWs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5949D-7000-264C-B001-92A3750455DE}"/>
              </a:ext>
            </a:extLst>
          </p:cNvPr>
          <p:cNvSpPr txBox="1"/>
          <p:nvPr/>
        </p:nvSpPr>
        <p:spPr>
          <a:xfrm>
            <a:off x="1369874" y="2651760"/>
            <a:ext cx="135388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software can be applied to extract chirp data from gravitational waves using the voxel representation.</a:t>
            </a:r>
          </a:p>
          <a:p>
            <a:endParaRPr lang="en-US" sz="4000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D1355E22-5547-4349-8AC6-22377727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085" y="6503666"/>
            <a:ext cx="6722389" cy="5041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116F8E-B4C4-294B-9A9E-DCDF3524B4B1}"/>
              </a:ext>
            </a:extLst>
          </p:cNvPr>
          <p:cNvSpPr txBox="1"/>
          <p:nvPr/>
        </p:nvSpPr>
        <p:spPr>
          <a:xfrm>
            <a:off x="15330175" y="11043563"/>
            <a:ext cx="68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Voxel representation of a gravitational wave. Threshold = 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15ECC-445B-7441-8E27-60814A3CC0F0}"/>
              </a:ext>
            </a:extLst>
          </p:cNvPr>
          <p:cNvSpPr txBox="1"/>
          <p:nvPr/>
        </p:nvSpPr>
        <p:spPr>
          <a:xfrm>
            <a:off x="16112644" y="5805232"/>
            <a:ext cx="5700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Generated gravitational wave signal 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3FF3CF2A-1195-3247-B6FB-0822A5423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1029" y="1130835"/>
            <a:ext cx="5842000" cy="4381500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D3795BD8-22EA-144F-9891-73EF24BB7A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25" r="25014"/>
          <a:stretch/>
        </p:blipFill>
        <p:spPr>
          <a:xfrm>
            <a:off x="165926" y="4147577"/>
            <a:ext cx="8988994" cy="86966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D42588-BA62-614C-960A-4A50E7D6D9B7}"/>
              </a:ext>
            </a:extLst>
          </p:cNvPr>
          <p:cNvSpPr txBox="1"/>
          <p:nvPr/>
        </p:nvSpPr>
        <p:spPr>
          <a:xfrm>
            <a:off x="9185873" y="7877695"/>
            <a:ext cx="363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n=4 short-time transform</a:t>
            </a:r>
          </a:p>
        </p:txBody>
      </p:sp>
    </p:spTree>
    <p:extLst>
      <p:ext uri="{BB962C8B-B14F-4D97-AF65-F5344CB8AC3E}">
        <p14:creationId xmlns:p14="http://schemas.microsoft.com/office/powerpoint/2010/main" val="62613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2D9A3-03D9-AA4D-B893-B4B3A75C30B2}"/>
              </a:ext>
            </a:extLst>
          </p:cNvPr>
          <p:cNvSpPr txBox="1"/>
          <p:nvPr/>
        </p:nvSpPr>
        <p:spPr>
          <a:xfrm>
            <a:off x="1925053" y="2977737"/>
            <a:ext cx="19655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 a super computer to generate and analyze a large number of analytical gravitational waves.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Study different types of noise within signals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Study different types of chirp signals (seismic)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Optimize the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Big O Notation: What Is It?. Note that when evaluating the… | by Mohit  Varikuti | Towards AI">
            <a:extLst>
              <a:ext uri="{FF2B5EF4-FFF2-40B4-BE49-F238E27FC236}">
                <a16:creationId xmlns:a16="http://schemas.microsoft.com/office/drawing/2014/main" id="{F289DEF2-EC9D-7F4C-A298-05727D5B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4" y="7309805"/>
            <a:ext cx="6933793" cy="4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CF578-D06C-CB44-9A14-9E5E5E400979}"/>
              </a:ext>
            </a:extLst>
          </p:cNvPr>
          <p:cNvSpPr txBox="1"/>
          <p:nvPr/>
        </p:nvSpPr>
        <p:spPr>
          <a:xfrm>
            <a:off x="1783486" y="11824651"/>
            <a:ext cx="652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O-notation plot, </a:t>
            </a:r>
            <a:r>
              <a:rPr lang="en-US" dirty="0" err="1"/>
              <a:t>dpt</a:t>
            </a:r>
            <a:r>
              <a:rPr lang="en-US" dirty="0"/>
              <a:t> is O(n^2)</a:t>
            </a:r>
          </a:p>
          <a:p>
            <a:pPr algn="ctr"/>
            <a:r>
              <a:rPr lang="en-US" sz="1200" dirty="0"/>
              <a:t>https://</a:t>
            </a:r>
            <a:r>
              <a:rPr lang="en-US" sz="1200" dirty="0" err="1"/>
              <a:t>pub.towardsai.net</a:t>
            </a:r>
            <a:r>
              <a:rPr lang="en-US" sz="1200" dirty="0"/>
              <a:t>/big-o-notation-what-is-it-69cfd9d5f6b8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9C2C65F-7304-D849-90DA-F23C4EB5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51" y="6757703"/>
            <a:ext cx="6032420" cy="452431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0B789C98-FFC9-614E-A878-38277025A597}"/>
              </a:ext>
            </a:extLst>
          </p:cNvPr>
          <p:cNvSpPr/>
          <p:nvPr/>
        </p:nvSpPr>
        <p:spPr>
          <a:xfrm rot="16200000">
            <a:off x="15085549" y="8332376"/>
            <a:ext cx="1372903" cy="1660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at are Neural Networks? | IBM">
            <a:extLst>
              <a:ext uri="{FF2B5EF4-FFF2-40B4-BE49-F238E27FC236}">
                <a16:creationId xmlns:a16="http://schemas.microsoft.com/office/drawing/2014/main" id="{B009DCDB-27ED-8848-9492-245AB34E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129" y="7043192"/>
            <a:ext cx="6579663" cy="42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419CF-79D2-7645-BB4F-1FA83C78717D}"/>
              </a:ext>
            </a:extLst>
          </p:cNvPr>
          <p:cNvSpPr txBox="1"/>
          <p:nvPr/>
        </p:nvSpPr>
        <p:spPr>
          <a:xfrm>
            <a:off x="10830430" y="11316819"/>
            <a:ext cx="10750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major content of the gravitational wave will be put into a neural network to try to fit for its physical parameters such as the mass.</a:t>
            </a:r>
          </a:p>
        </p:txBody>
      </p:sp>
    </p:spTree>
    <p:extLst>
      <p:ext uri="{BB962C8B-B14F-4D97-AF65-F5344CB8AC3E}">
        <p14:creationId xmlns:p14="http://schemas.microsoft.com/office/powerpoint/2010/main" val="196394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3897</TotalTime>
  <Words>550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30</cp:revision>
  <dcterms:created xsi:type="dcterms:W3CDTF">2017-01-13T18:50:03Z</dcterms:created>
  <dcterms:modified xsi:type="dcterms:W3CDTF">2023-04-14T21:31:34Z</dcterms:modified>
</cp:coreProperties>
</file>